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8" r:id="rId3"/>
    <p:sldId id="266" r:id="rId4"/>
    <p:sldId id="263" r:id="rId5"/>
    <p:sldId id="264" r:id="rId6"/>
    <p:sldId id="256" r:id="rId7"/>
    <p:sldId id="269" r:id="rId8"/>
    <p:sldId id="267" r:id="rId9"/>
    <p:sldId id="257" r:id="rId10"/>
    <p:sldId id="259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A0CE-8BD5-42D7-9FB7-E2041C342C01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74B5-B6F4-4EB9-9184-497A2A113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D2-8275-4B94-AF7B-455CDD5D79E2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8C61-46C8-44F0-8516-0B7F9B7AD34C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A726-5327-4849-A784-3E841D3646FE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290D3E-2E2A-4A21-93D8-EA6EB63786A3}" type="datetime1">
              <a:rPr lang="en-US" smtClean="0"/>
              <a:t>3/6/2015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8FFA86-3ABF-49D9-BDC3-B77E4B5B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58266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4947-0710-486F-BFCB-347CA4B4BDE2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3FFD-8DD0-42D9-94D4-EED940A3E4D1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5C9D-C265-4E5E-81AB-03B23BF5D9B4}" type="datetime1">
              <a:rPr lang="en-US" smtClean="0"/>
              <a:t>3/6/2015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444-5877-497D-B7F4-6F7030DC99E1}" type="datetime1">
              <a:rPr lang="en-US" smtClean="0"/>
              <a:t>3/6/2015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C94B-6D48-4703-A416-4CAAC4A67D19}" type="datetime1">
              <a:rPr lang="en-US" smtClean="0"/>
              <a:t>3/6/2015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CBE4-C424-416D-8569-5B37BBC59066}" type="datetime1">
              <a:rPr lang="en-US" smtClean="0"/>
              <a:t>3/6/2015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809-069B-43E3-8700-AC166300C308}" type="datetime1">
              <a:rPr lang="en-US" smtClean="0"/>
              <a:t>3/6/2015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AF46-F51C-4FC6-AB82-E4BB998F66B3}" type="datetime1">
              <a:rPr lang="en-US" smtClean="0"/>
              <a:t>3/6/2015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00BB-2396-4F96-90F9-55A608BA4B50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zachita.com/planevacu2.jp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План-график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Определяются приоритетные объекты для обследования по согласованию с Координационным советом по делам инвалидов</a:t>
            </a:r>
          </a:p>
          <a:p>
            <a:r>
              <a:rPr lang="ru-RU" dirty="0" smtClean="0"/>
              <a:t>Составляется график обследования</a:t>
            </a:r>
          </a:p>
          <a:p>
            <a:r>
              <a:rPr lang="ru-RU" dirty="0" smtClean="0"/>
              <a:t>График согласуется с администраторами этих объектов и уточняется</a:t>
            </a:r>
          </a:p>
          <a:p>
            <a:r>
              <a:rPr lang="ru-RU" dirty="0" smtClean="0"/>
              <a:t>Проводится инструктаж (обучение) участников обследования</a:t>
            </a:r>
          </a:p>
          <a:p>
            <a:r>
              <a:rPr lang="ru-RU" dirty="0" smtClean="0"/>
              <a:t>Заготавливаются бланки обследования (приложения к Акту или чек-листы)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4D65-2D74-43DB-9CA3-D884CA1C4BA3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4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7200" cy="1020763"/>
          </a:xfrm>
        </p:spPr>
        <p:txBody>
          <a:bodyPr/>
          <a:lstStyle/>
          <a:p>
            <a:r>
              <a:rPr lang="ru-RU" altLang="ru-RU" sz="2800" dirty="0" smtClean="0"/>
              <a:t>Состав рабочей группы для обследования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71960"/>
            <a:ext cx="5867400" cy="44624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Для обследования требуется как минимум два человека, для проведения измерений и фиксации результатов. Руководитель рабочей группы - обученный специалист, членом рабочей группы может быть представитель объекта.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В ответственных случаях привлекаются </a:t>
            </a:r>
            <a:r>
              <a:rPr lang="ru-RU" sz="1800" dirty="0"/>
              <a:t>представители </a:t>
            </a:r>
            <a:r>
              <a:rPr lang="ru-RU" sz="1800" dirty="0" smtClean="0"/>
              <a:t>общественных организаций инвалидов (например, когда необходимо согласовать минимальные требования  для конкретного объекта).</a:t>
            </a:r>
          </a:p>
        </p:txBody>
      </p:sp>
      <p:pic>
        <p:nvPicPr>
          <p:cNvPr id="22532" name="Picture 2" descr="C:\Users\Astra\Pictures\P1110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3" y="3933056"/>
            <a:ext cx="1600199" cy="2133599"/>
          </a:xfrm>
        </p:spPr>
      </p:pic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387A92-7BC7-4EDE-B301-4C3AF062C93E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t>3/6/2015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Осиновская  Дирекция ДСЗН Москвы 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535" name="Content Placeholder 8" descr="ширина двер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04" y="1196752"/>
            <a:ext cx="230651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93728-073D-4C37-B3EA-2F9CD8AA37D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 descr="C:\Users\User\Pictures\измерения\P12503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20846" r="16718" b="5676"/>
          <a:stretch/>
        </p:blipFill>
        <p:spPr bwMode="auto">
          <a:xfrm>
            <a:off x="6569995" y="3140968"/>
            <a:ext cx="2177723" cy="28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измерения\P1220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 bwMode="auto">
          <a:xfrm>
            <a:off x="2339752" y="3987376"/>
            <a:ext cx="1800200" cy="2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:\DCIM\122_PANA\P1220530.JPG"/>
          <p:cNvPicPr>
            <a:picLocks noChangeAspect="1" noChangeArrowheads="1"/>
          </p:cNvPicPr>
          <p:nvPr/>
        </p:nvPicPr>
        <p:blipFill>
          <a:blip r:embed="rId6" cstate="print"/>
          <a:srcRect l="14087" b="1394"/>
          <a:stretch>
            <a:fillRect/>
          </a:stretch>
        </p:blipFill>
        <p:spPr bwMode="auto">
          <a:xfrm>
            <a:off x="4355976" y="3933056"/>
            <a:ext cx="139422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5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Специализированная организация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7672" y="1556792"/>
            <a:ext cx="8075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Допустимо для проведения обследования и составления Анкеты (Акта) обследования привлекать специализированную или проектную организацию. В последнем случае проектная организация по результатам обследования составляет так же задание на проектирование и разрабатывает проект адаптации объекта</a:t>
            </a:r>
            <a:r>
              <a:rPr lang="ru-RU" sz="2800" dirty="0" smtClean="0"/>
              <a:t>.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Плюсы: Профессионализм, знание Методики обследование Минтруда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 dirty="0" smtClean="0"/>
              <a:t>Минусы: навязывание собственной продукции</a:t>
            </a:r>
            <a:endParaRPr lang="ru-RU" sz="28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7C4-D2B4-48D5-A633-3E2FF2007D6C}" type="datetime1">
              <a:rPr lang="en-US" smtClean="0"/>
              <a:t>3/6/2015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8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Общественная инспекция по делам инвалидов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Задействуются инвалиды-пользователи на постоянной основе для проведения обследования</a:t>
            </a:r>
          </a:p>
          <a:p>
            <a:r>
              <a:rPr lang="ru-RU" dirty="0" smtClean="0"/>
              <a:t>Создаются рабочие места для инвалидов</a:t>
            </a:r>
          </a:p>
          <a:p>
            <a:endParaRPr lang="ru-RU" dirty="0"/>
          </a:p>
          <a:p>
            <a:r>
              <a:rPr lang="ru-RU" dirty="0" smtClean="0"/>
              <a:t>Необходимо обучение инспекторов</a:t>
            </a:r>
          </a:p>
          <a:p>
            <a:r>
              <a:rPr lang="ru-RU" dirty="0" smtClean="0"/>
              <a:t>Необходимо субсидирование их деятельности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7E99-FF34-456C-A463-AF95CE54D08D}" type="datetime1">
              <a:rPr lang="en-US" smtClean="0"/>
              <a:t>3/6/2015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5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14400" y="6429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Заключение по доступности</a:t>
            </a:r>
            <a:br>
              <a:rPr lang="ru-RU" sz="3600" b="1" dirty="0" smtClean="0"/>
            </a:br>
            <a:r>
              <a:rPr lang="ru-RU" sz="3600" b="1" dirty="0" smtClean="0"/>
              <a:t> делается по каждому постащику услуги</a:t>
            </a:r>
          </a:p>
        </p:txBody>
      </p:sp>
      <p:sp>
        <p:nvSpPr>
          <p:cNvPr id="18" name="Объект 17">
            <a:hlinkClick r:id="" action="ppaction://hlinkshowjump?jump=firstslide" highlightClick="1"/>
          </p:cNvPr>
          <p:cNvSpPr>
            <a:spLocks noGrp="1"/>
          </p:cNvSpPr>
          <p:nvPr>
            <p:ph sz="half" idx="1"/>
          </p:nvPr>
        </p:nvSpPr>
        <p:spPr>
          <a:xfrm>
            <a:off x="3276600" y="1600201"/>
            <a:ext cx="1364274" cy="1647825"/>
          </a:xfrm>
          <a:prstGeom prst="actionButtonHo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60420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" r="18648" b="22806"/>
          <a:stretch>
            <a:fillRect/>
          </a:stretch>
        </p:blipFill>
        <p:spPr>
          <a:xfrm>
            <a:off x="6324600" y="1905001"/>
            <a:ext cx="2137997" cy="1901825"/>
          </a:xfrm>
        </p:spPr>
      </p:pic>
      <p:sp>
        <p:nvSpPr>
          <p:cNvPr id="39" name="Date Placeholder 3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5BA345-5E82-4B07-86C5-7668BF467973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t>3/6/2015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Осиновская  Дирекция ДСЗН Москвы </a:t>
            </a: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587620" y="1557338"/>
            <a:ext cx="1043354" cy="1041400"/>
          </a:xfrm>
          <a:prstGeom prst="actionButtonHo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971550" y="2078039"/>
            <a:ext cx="1043354" cy="1042987"/>
          </a:xfrm>
          <a:prstGeom prst="actionButtonHo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1630974" y="2420939"/>
            <a:ext cx="1041888" cy="1042987"/>
          </a:xfrm>
          <a:prstGeom prst="actionButtonHo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0566" y="1571625"/>
            <a:ext cx="2375388" cy="19177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427" name="TextBox 16"/>
          <p:cNvSpPr txBox="1">
            <a:spLocks noChangeArrowheads="1"/>
          </p:cNvSpPr>
          <p:nvPr/>
        </p:nvSpPr>
        <p:spPr bwMode="auto">
          <a:xfrm>
            <a:off x="609600" y="3886201"/>
            <a:ext cx="168079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Arial" charset="0"/>
              </a:rPr>
              <a:t>Один поставщик услуги –три объекта – три паспорта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81000" y="3733800"/>
            <a:ext cx="2121877" cy="1905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3124201" y="3505201"/>
            <a:ext cx="2143858" cy="1903413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5410200" y="3733800"/>
            <a:ext cx="2362200" cy="9144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5867401" y="4495800"/>
            <a:ext cx="2372458" cy="9144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5562601" y="5334000"/>
            <a:ext cx="2143858" cy="9144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19" idx="0"/>
          </p:cNvCxnSpPr>
          <p:nvPr/>
        </p:nvCxnSpPr>
        <p:spPr>
          <a:xfrm flipH="1" flipV="1">
            <a:off x="575897" y="2557464"/>
            <a:ext cx="866042" cy="1176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0"/>
          </p:cNvCxnSpPr>
          <p:nvPr/>
        </p:nvCxnSpPr>
        <p:spPr>
          <a:xfrm flipH="1" flipV="1">
            <a:off x="1255835" y="2984500"/>
            <a:ext cx="186103" cy="749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0"/>
            <a:endCxn id="7" idx="1"/>
          </p:cNvCxnSpPr>
          <p:nvPr/>
        </p:nvCxnSpPr>
        <p:spPr>
          <a:xfrm flipV="1">
            <a:off x="1441939" y="3463926"/>
            <a:ext cx="709246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8" idx="1"/>
          </p:cNvCxnSpPr>
          <p:nvPr/>
        </p:nvCxnSpPr>
        <p:spPr>
          <a:xfrm rot="16200000" flipV="1">
            <a:off x="3806337" y="3399693"/>
            <a:ext cx="323850" cy="205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 стрелкой 6144"/>
          <p:cNvCxnSpPr/>
          <p:nvPr/>
        </p:nvCxnSpPr>
        <p:spPr>
          <a:xfrm flipV="1">
            <a:off x="6748097" y="3214688"/>
            <a:ext cx="339969" cy="736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Прямая со стрелкой 6147"/>
          <p:cNvCxnSpPr/>
          <p:nvPr/>
        </p:nvCxnSpPr>
        <p:spPr>
          <a:xfrm flipV="1">
            <a:off x="7275635" y="3214688"/>
            <a:ext cx="3048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9" name="TextBox 6150"/>
          <p:cNvSpPr txBox="1">
            <a:spLocks noChangeArrowheads="1"/>
          </p:cNvSpPr>
          <p:nvPr/>
        </p:nvSpPr>
        <p:spPr bwMode="auto">
          <a:xfrm>
            <a:off x="3352800" y="3733801"/>
            <a:ext cx="18537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Arial" charset="0"/>
              </a:rPr>
              <a:t>Один </a:t>
            </a:r>
          </a:p>
          <a:p>
            <a:pPr eaLnBrk="1" hangingPunct="1"/>
            <a:r>
              <a:rPr lang="ru-RU" altLang="ru-RU">
                <a:latin typeface="Arial" charset="0"/>
              </a:rPr>
              <a:t>поставщик услуги–</a:t>
            </a:r>
          </a:p>
          <a:p>
            <a:pPr eaLnBrk="1" hangingPunct="1"/>
            <a:r>
              <a:rPr lang="ru-RU" altLang="ru-RU">
                <a:latin typeface="Arial" charset="0"/>
              </a:rPr>
              <a:t>один объект –</a:t>
            </a:r>
          </a:p>
          <a:p>
            <a:pPr eaLnBrk="1" hangingPunct="1"/>
            <a:r>
              <a:rPr lang="ru-RU" altLang="ru-RU">
                <a:latin typeface="Arial" charset="0"/>
              </a:rPr>
              <a:t>один паспорт</a:t>
            </a:r>
          </a:p>
        </p:txBody>
      </p:sp>
      <p:sp>
        <p:nvSpPr>
          <p:cNvPr id="60440" name="TextBox 6152"/>
          <p:cNvSpPr txBox="1">
            <a:spLocks noChangeArrowheads="1"/>
          </p:cNvSpPr>
          <p:nvPr/>
        </p:nvSpPr>
        <p:spPr bwMode="auto">
          <a:xfrm>
            <a:off x="5562600" y="4038600"/>
            <a:ext cx="242814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Arial" charset="0"/>
              </a:rPr>
              <a:t>Поставщик услуги</a:t>
            </a:r>
          </a:p>
        </p:txBody>
      </p:sp>
      <p:sp>
        <p:nvSpPr>
          <p:cNvPr id="60441" name="TextBox 41"/>
          <p:cNvSpPr txBox="1">
            <a:spLocks noChangeArrowheads="1"/>
          </p:cNvSpPr>
          <p:nvPr/>
        </p:nvSpPr>
        <p:spPr bwMode="auto">
          <a:xfrm>
            <a:off x="6019800" y="4724400"/>
            <a:ext cx="242814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Arial" charset="0"/>
              </a:rPr>
              <a:t>Поставщик услуги</a:t>
            </a:r>
          </a:p>
        </p:txBody>
      </p:sp>
      <p:sp>
        <p:nvSpPr>
          <p:cNvPr id="60442" name="TextBox 42"/>
          <p:cNvSpPr txBox="1">
            <a:spLocks noChangeArrowheads="1"/>
          </p:cNvSpPr>
          <p:nvPr/>
        </p:nvSpPr>
        <p:spPr bwMode="auto">
          <a:xfrm>
            <a:off x="5638800" y="5562600"/>
            <a:ext cx="235194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Arial" charset="0"/>
              </a:rPr>
              <a:t>Поставщик услуги</a:t>
            </a:r>
          </a:p>
        </p:txBody>
      </p:sp>
      <p:sp>
        <p:nvSpPr>
          <p:cNvPr id="6157" name="Волна 6156"/>
          <p:cNvSpPr/>
          <p:nvPr/>
        </p:nvSpPr>
        <p:spPr>
          <a:xfrm>
            <a:off x="0" y="5105400"/>
            <a:ext cx="1143000" cy="9144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48" name="Волна 47"/>
          <p:cNvSpPr/>
          <p:nvPr/>
        </p:nvSpPr>
        <p:spPr>
          <a:xfrm>
            <a:off x="1981200" y="5181600"/>
            <a:ext cx="1066800" cy="9144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49" name="Волна 48"/>
          <p:cNvSpPr/>
          <p:nvPr/>
        </p:nvSpPr>
        <p:spPr>
          <a:xfrm>
            <a:off x="990600" y="5562600"/>
            <a:ext cx="1066800" cy="9144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50" name="Волна 49"/>
          <p:cNvSpPr/>
          <p:nvPr/>
        </p:nvSpPr>
        <p:spPr>
          <a:xfrm>
            <a:off x="3780692" y="5286375"/>
            <a:ext cx="1143000" cy="9144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51" name="Волна 50"/>
          <p:cNvSpPr/>
          <p:nvPr/>
        </p:nvSpPr>
        <p:spPr>
          <a:xfrm>
            <a:off x="7935059" y="4000501"/>
            <a:ext cx="980342" cy="760413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52" name="Волна 51"/>
          <p:cNvSpPr/>
          <p:nvPr/>
        </p:nvSpPr>
        <p:spPr>
          <a:xfrm>
            <a:off x="7935059" y="4857751"/>
            <a:ext cx="1011115" cy="785813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sp>
        <p:nvSpPr>
          <p:cNvPr id="53" name="Волна 52"/>
          <p:cNvSpPr/>
          <p:nvPr/>
        </p:nvSpPr>
        <p:spPr>
          <a:xfrm>
            <a:off x="7803174" y="5715000"/>
            <a:ext cx="1143000" cy="700088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паспорт</a:t>
            </a:r>
          </a:p>
        </p:txBody>
      </p:sp>
      <p:cxnSp>
        <p:nvCxnSpPr>
          <p:cNvPr id="6150" name="Прямая со стрелкой 6149"/>
          <p:cNvCxnSpPr/>
          <p:nvPr/>
        </p:nvCxnSpPr>
        <p:spPr>
          <a:xfrm flipV="1">
            <a:off x="7605346" y="3214688"/>
            <a:ext cx="381000" cy="2360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35770" y="1643064"/>
            <a:ext cx="17145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Один объект – </a:t>
            </a:r>
          </a:p>
          <a:p>
            <a:pPr>
              <a:defRPr/>
            </a:pPr>
            <a:r>
              <a:rPr lang="ru-RU" b="1" dirty="0"/>
              <a:t>три учреждения </a:t>
            </a:r>
          </a:p>
          <a:p>
            <a:pPr>
              <a:defRPr/>
            </a:pPr>
            <a:r>
              <a:rPr lang="ru-RU" b="1" dirty="0"/>
              <a:t>–три паспорта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88B9-12A9-4AE5-ADDF-44CF1C8142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7812"/>
            <a:ext cx="6553200" cy="2160587"/>
          </a:xfrm>
        </p:spPr>
        <p:txBody>
          <a:bodyPr/>
          <a:lstStyle/>
          <a:p>
            <a:r>
              <a:rPr lang="ru-RU" sz="3200" dirty="0" smtClean="0"/>
              <a:t>Несколько паспортов доступности для одного объекта</a:t>
            </a:r>
            <a:endParaRPr lang="ru-RU" sz="3200" dirty="0"/>
          </a:p>
        </p:txBody>
      </p:sp>
      <p:pic>
        <p:nvPicPr>
          <p:cNvPr id="5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" r="18648" b="22806"/>
          <a:stretch>
            <a:fillRect/>
          </a:stretch>
        </p:blipFill>
        <p:spPr>
          <a:xfrm>
            <a:off x="152400" y="228600"/>
            <a:ext cx="1981082" cy="17620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8153400" cy="4267200"/>
          </a:xfrm>
        </p:spPr>
        <p:txBody>
          <a:bodyPr/>
          <a:lstStyle/>
          <a:p>
            <a:r>
              <a:rPr lang="ru-RU" sz="2400" dirty="0" smtClean="0"/>
              <a:t>Должен быть доступен не объект, а </a:t>
            </a:r>
            <a:r>
              <a:rPr lang="ru-RU" sz="2400" b="1" dirty="0" smtClean="0">
                <a:solidFill>
                  <a:srgbClr val="FF0000"/>
                </a:solidFill>
              </a:rPr>
              <a:t>услуга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Зона оказания услуги у каждого поставщика услуги может быть разной степени доступности. </a:t>
            </a:r>
          </a:p>
          <a:p>
            <a:r>
              <a:rPr lang="ru-RU" sz="2400" dirty="0" smtClean="0"/>
              <a:t>Для крупных торговых центров с множеством арендаторов и одинаковыми условиями предоставления услуг – можно сделать один паспорт.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ОЧЕНЬ ВАЖНО: </a:t>
            </a:r>
            <a:r>
              <a:rPr lang="ru-RU" sz="2400" dirty="0" smtClean="0"/>
              <a:t>название организации – поставщика услуг в соотвествии с городским реестром и глобальным идентификатором объекта (</a:t>
            </a:r>
            <a:r>
              <a:rPr lang="en-US" sz="2400" dirty="0" smtClean="0"/>
              <a:t>GLOBALID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7C8CB1-EA50-4D24-84C4-EEB6CCB688B3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Осиновская  Дирекция ДСЗН Москвы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FE322-26D7-4B72-A625-AA935D946F19}" type="datetime1">
              <a:rPr lang="en-US" smtClean="0">
                <a:solidFill>
                  <a:srgbClr val="FFFFFF"/>
                </a:solidFill>
              </a:rPr>
              <a:t>3/6/2015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57017"/>
      </p:ext>
    </p:extLst>
  </p:cSld>
  <p:clrMapOvr>
    <a:masterClrMapping/>
  </p:clrMapOvr>
  <p:transition spd="slow"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</a:rPr>
              <a:t>Инструменты для проведения обследования</a:t>
            </a:r>
          </a:p>
        </p:txBody>
      </p:sp>
      <p:sp>
        <p:nvSpPr>
          <p:cNvPr id="11267" name="Rectangle 7"/>
          <p:cNvSpPr>
            <a:spLocks noGrp="1"/>
          </p:cNvSpPr>
          <p:nvPr>
            <p:ph idx="1"/>
          </p:nvPr>
        </p:nvSpPr>
        <p:spPr>
          <a:xfrm>
            <a:off x="4648200" y="1447800"/>
            <a:ext cx="4267200" cy="198119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charset="0"/>
              </a:rPr>
              <a:t>Рулетка</a:t>
            </a:r>
          </a:p>
          <a:p>
            <a:r>
              <a:rPr lang="ru-RU" sz="2000" dirty="0">
                <a:latin typeface="Arial" charset="0"/>
              </a:rPr>
              <a:t>Фотоаппарат</a:t>
            </a:r>
            <a:r>
              <a:rPr lang="ru-RU" sz="2000" dirty="0" smtClean="0">
                <a:latin typeface="Arial" charset="0"/>
                <a:sym typeface="Symbol"/>
              </a:rPr>
              <a:t></a:t>
            </a:r>
          </a:p>
          <a:p>
            <a:r>
              <a:rPr lang="ru-RU" sz="2000" dirty="0" smtClean="0">
                <a:latin typeface="Arial" charset="0"/>
              </a:rPr>
              <a:t>Измеритель уклонов</a:t>
            </a:r>
          </a:p>
          <a:p>
            <a:r>
              <a:rPr lang="ru-RU" sz="2000" dirty="0" smtClean="0">
                <a:latin typeface="Arial" charset="0"/>
              </a:rPr>
              <a:t>Дальномер (лазерная рулетка)</a:t>
            </a:r>
          </a:p>
          <a:p>
            <a:r>
              <a:rPr lang="ru-RU" sz="2000" dirty="0" smtClean="0">
                <a:latin typeface="Arial" charset="0"/>
              </a:rPr>
              <a:t>Калькулятор</a:t>
            </a:r>
          </a:p>
          <a:p>
            <a:endParaRPr lang="ru-RU" sz="2800" dirty="0" smtClean="0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1E28-F194-43A0-A83F-0600140FF408}" type="datetime1">
              <a:rPr lang="en-US" smtClean="0"/>
              <a:t>3/6/2015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9" name="Picture 9" descr="P10703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4724400"/>
            <a:ext cx="3429000" cy="1377950"/>
          </a:xfrm>
        </p:spPr>
      </p:pic>
      <p:pic>
        <p:nvPicPr>
          <p:cNvPr id="11268" name="Picture 8" descr="P10703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" y="3248025"/>
            <a:ext cx="1905000" cy="14287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70" name="Picture 11" descr="угло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3429000" cy="16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:\DCIM\122_PANA\P1220370.JPG"/>
          <p:cNvPicPr>
            <a:picLocks noChangeAspect="1" noChangeArrowheads="1"/>
          </p:cNvPicPr>
          <p:nvPr/>
        </p:nvPicPr>
        <p:blipFill rotWithShape="1">
          <a:blip r:embed="rId5" cstate="print"/>
          <a:srcRect l="24583" t="38138" r="15440" b="12417"/>
          <a:stretch/>
        </p:blipFill>
        <p:spPr bwMode="auto">
          <a:xfrm>
            <a:off x="5715000" y="3962400"/>
            <a:ext cx="2840665" cy="175636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User\Pictures\угломер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" r="6176" b="4167"/>
          <a:stretch/>
        </p:blipFill>
        <p:spPr bwMode="auto">
          <a:xfrm>
            <a:off x="2590800" y="3352800"/>
            <a:ext cx="2808694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7055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Взаимодействие с администрацией во время обследования: </a:t>
            </a:r>
            <a:endParaRPr lang="ru-RU" sz="3600" dirty="0"/>
          </a:p>
        </p:txBody>
      </p:sp>
      <p:pic>
        <p:nvPicPr>
          <p:cNvPr id="2050" name="Picture 2" descr="H:\работа\объекты фото\театры все\театры 1\Новый манеж\P112096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b="614"/>
          <a:stretch/>
        </p:blipFill>
        <p:spPr bwMode="auto">
          <a:xfrm>
            <a:off x="381000" y="1524000"/>
            <a:ext cx="1952475" cy="20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371600"/>
            <a:ext cx="6096000" cy="4793704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Связаться с собственником объекта или эксплуатирующей организацией и согласовать возможность и время проведения обследования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Администрация должна дать сведения об объекте, план объекта, сообщить имеется ли практика сопровождения персоналом инвалида и оказания ему помощи в получениии услуги, наличие вспомогательных средств (переносных пандусов, мобильных подъемников), специальных маршрутов движения по объекту для инвалида, которыми можно воспользоваться при условии предварительного согласования.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Сотрудник организации сопровождает рабочую группу во время обследования и помогает в проведении </a:t>
            </a:r>
            <a:r>
              <a:rPr lang="ru-RU" sz="3200" dirty="0" smtClean="0"/>
              <a:t>измерений.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Руководитель организации  утверждает анкету к паспорту доступности согласует информацию об объекте на Карте доступности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EC0F-EDD7-484C-8019-F392133E131F}" type="datetime1">
              <a:rPr lang="en-US" smtClean="0"/>
              <a:t>3/6/2015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2" name="Picture 4" descr="H:\работа\объекты фото\театры все\театры 1\Новый манеж\P1120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1878" r="2941" b="9804"/>
          <a:stretch/>
        </p:blipFill>
        <p:spPr bwMode="auto">
          <a:xfrm>
            <a:off x="381000" y="3886200"/>
            <a:ext cx="1981200" cy="16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05271"/>
      </p:ext>
    </p:extLst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461847" y="357189"/>
            <a:ext cx="4879731" cy="915987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/>
              <a:t>Формирование маршрута обследования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>
              <a:defRPr/>
            </a:pPr>
            <a:fld id="{11322767-04EE-4BD1-AFCE-4FB56F71F8FA}" type="datetime1">
              <a:rPr lang="en-US" smtClean="0"/>
              <a:t>3/6/2015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Осиновская  Дирекция ДСЗН Москвы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1692" y="2071688"/>
            <a:ext cx="4343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Территория, прилегающая к зданию (участок)</a:t>
            </a:r>
            <a:r>
              <a:rPr lang="ru-RU" sz="2000" b="1" dirty="0">
                <a:solidFill>
                  <a:schemeClr val="tx1"/>
                </a:solidFill>
              </a:rPr>
              <a:t> и парковка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9231" y="3143250"/>
            <a:ext cx="3165231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Вход (входы) в здание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7635" y="4071938"/>
            <a:ext cx="4343400" cy="609600"/>
          </a:xfrm>
          <a:prstGeom prst="roundRect">
            <a:avLst/>
          </a:prstGeom>
          <a:solidFill>
            <a:srgbClr val="B636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Путь (пути) движения внутри здания </a:t>
            </a:r>
          </a:p>
          <a:p>
            <a:pPr algn="ctr">
              <a:defRPr/>
            </a:pPr>
            <a:r>
              <a:rPr lang="ru-RU" sz="2000" b="1" dirty="0"/>
              <a:t>(в т.ч. пути эвакуации)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4929188"/>
            <a:ext cx="2819400" cy="13573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Зона целевого назначения здания (целевого посещения объекта)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1400" y="5181600"/>
            <a:ext cx="1905000" cy="838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Санитарно-гигиенические помещения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267200" y="4643438"/>
            <a:ext cx="304800" cy="5381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Down Arrow 13"/>
          <p:cNvSpPr/>
          <p:nvPr/>
        </p:nvSpPr>
        <p:spPr>
          <a:xfrm>
            <a:off x="1011115" y="4643438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Down Arrow 14"/>
          <p:cNvSpPr/>
          <p:nvPr/>
        </p:nvSpPr>
        <p:spPr>
          <a:xfrm>
            <a:off x="1274885" y="371475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Down Arrow 15"/>
          <p:cNvSpPr/>
          <p:nvPr/>
        </p:nvSpPr>
        <p:spPr>
          <a:xfrm>
            <a:off x="1274885" y="2786063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Down Arrow 16"/>
          <p:cNvSpPr/>
          <p:nvPr/>
        </p:nvSpPr>
        <p:spPr>
          <a:xfrm>
            <a:off x="3319097" y="28575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Rounded Rectangle 17"/>
          <p:cNvSpPr/>
          <p:nvPr/>
        </p:nvSpPr>
        <p:spPr>
          <a:xfrm>
            <a:off x="681404" y="1285875"/>
            <a:ext cx="3048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Путь следования к объекту</a:t>
            </a:r>
          </a:p>
        </p:txBody>
      </p:sp>
      <p:sp>
        <p:nvSpPr>
          <p:cNvPr id="19" name="Down Arrow 14"/>
          <p:cNvSpPr/>
          <p:nvPr/>
        </p:nvSpPr>
        <p:spPr>
          <a:xfrm>
            <a:off x="3385038" y="371475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Down Arrow 15"/>
          <p:cNvSpPr/>
          <p:nvPr/>
        </p:nvSpPr>
        <p:spPr>
          <a:xfrm>
            <a:off x="1604597" y="1785938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18" name="Picture 2" descr="C:\Users\User\Pictures\план учас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84974"/>
            <a:ext cx="2360734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3" descr="C:\Documents and Settings\ВасильевС\Мои документы\Мои рисунки\Б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35" y="2838451"/>
            <a:ext cx="2576146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Рисунок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15208" r="25064" b="19246"/>
          <a:stretch>
            <a:fillRect/>
          </a:stretch>
        </p:blipFill>
        <p:spPr bwMode="auto">
          <a:xfrm>
            <a:off x="4967655" y="1428750"/>
            <a:ext cx="22420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5" descr="http://www.zachita.com/planevacu2.jpg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674" y="4632325"/>
            <a:ext cx="2438400" cy="16541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082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Фиксация результатов обследования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Приложения к Акту обследования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Справочник структурных элементов (приложение Б)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4947-0710-486F-BFCB-347CA4B4BDE2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73034"/>
              </p:ext>
            </p:extLst>
          </p:nvPr>
        </p:nvGraphicFramePr>
        <p:xfrm>
          <a:off x="4312775" y="2492896"/>
          <a:ext cx="4822449" cy="3337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47"/>
                <a:gridCol w="3370422"/>
                <a:gridCol w="401635"/>
                <a:gridCol w="736645"/>
              </a:tblGrid>
              <a:tr h="192010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300" dirty="0">
                        <a:effectLst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и характеристика основных </a:t>
                      </a:r>
                      <a:endParaRPr lang="ru-RU" sz="1300" dirty="0">
                        <a:effectLst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функционально-планировочных элементов </a:t>
                      </a:r>
                      <a:endParaRPr lang="ru-RU" sz="1300" dirty="0">
                        <a:effectLst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(параметры доступности)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71755" marR="71755"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Категории инвалидов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Основание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</a:tr>
              <a:tr h="502885">
                <a:tc gridSpan="4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300">
                        <a:effectLst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ОБЩИЕ ТРЕБОВАНИЯ К ЗОНЕ</a:t>
                      </a:r>
                      <a:endParaRPr lang="ru-RU" sz="1300">
                        <a:effectLst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3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Беспрепятственное и удобное передвижение МГН по участку (территории предприятия) к зданию</a:t>
                      </a:r>
                      <a:endParaRPr lang="ru-RU" sz="1300">
                        <a:effectLst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00895"/>
              </p:ext>
            </p:extLst>
          </p:nvPr>
        </p:nvGraphicFramePr>
        <p:xfrm>
          <a:off x="179511" y="2492896"/>
          <a:ext cx="3960441" cy="3404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54"/>
                <a:gridCol w="521066"/>
                <a:gridCol w="240119"/>
                <a:gridCol w="379763"/>
                <a:gridCol w="354083"/>
                <a:gridCol w="951407"/>
                <a:gridCol w="561213"/>
                <a:gridCol w="431596"/>
                <a:gridCol w="360040"/>
              </a:tblGrid>
              <a:tr h="444145">
                <a:tc rowSpan="2">
                  <a:txBody>
                    <a:bodyPr/>
                    <a:lstStyle/>
                    <a:p>
                      <a:pPr marL="0" indent="333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функционально-планировочного элемента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Наличие элемента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Выявленные нарушения </a:t>
                      </a:r>
                      <a:endParaRPr lang="ru-RU" sz="12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 замечания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Работы по адаптации объектов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0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есть/ 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на</a:t>
                      </a:r>
                      <a:endParaRPr lang="ru-RU" sz="1200" dirty="0">
                        <a:effectLst/>
                      </a:endParaRPr>
                    </a:p>
                    <a:p>
                      <a:pPr marL="0" indent="333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плане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фото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 dirty="0">
                          <a:effectLst/>
                        </a:rPr>
                        <a:t>Значимо для </a:t>
                      </a:r>
                      <a:r>
                        <a:rPr lang="ru-RU" sz="1000" spc="-40" dirty="0" smtClean="0">
                          <a:effectLst/>
                        </a:rPr>
                        <a:t>инвалида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Виды работ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</a:tr>
              <a:tr h="465294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Лестница (наружная)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49" marR="6344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7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Чек-лист. Московский опыт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38615"/>
              </p:ext>
            </p:extLst>
          </p:nvPr>
        </p:nvGraphicFramePr>
        <p:xfrm>
          <a:off x="817169" y="1196744"/>
          <a:ext cx="6635152" cy="5229320"/>
        </p:xfrm>
        <a:graphic>
          <a:graphicData uri="http://schemas.openxmlformats.org/drawingml/2006/table">
            <a:tbl>
              <a:tblPr/>
              <a:tblGrid>
                <a:gridCol w="3285048"/>
                <a:gridCol w="904490"/>
                <a:gridCol w="815205"/>
                <a:gridCol w="815204"/>
                <a:gridCol w="815205"/>
              </a:tblGrid>
              <a:tr h="1806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 ВХОДНАЯ ГРУППА (для доступа в зону оказания услуги)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Крыльцо или  входная площадка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Высота площадки (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справочно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Габариты площадки: ширина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Габариты площадки: глубина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*Поручни (ограждение)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*Навес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*Информация об объекте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Лестница наружная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Тактильная полоса перед маршем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вверху и внизу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Маркировка ступеней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Поручни с двух сторон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на высоте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-* горизонтальные завершения поручней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*нетравмирующие окончания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Пандус наружный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Уклон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Ширина марша (в чистоте, между поручнями)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Высота  подъема  одного марша (максимальная)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Разворотные площадки: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-при въезде на пандус, длина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-при въезде на пандус, ширина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-промежуточная прямая, длина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-промежуточная прямая, ширина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-промежуточная с поворотом направления движения, длина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l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1" marR="62581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FECE-EB05-47FD-9EC3-6DF4D4B7FFC0}" type="datetime1">
              <a:rPr lang="en-US" smtClean="0"/>
              <a:t>3/6/2015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Осиновская  Дирекция ДСЗН Москвы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2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83577" y="857250"/>
            <a:ext cx="8229600" cy="1214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/>
              <a:t>Все структурно-функциональные зоны фотографируются.   </a:t>
            </a:r>
            <a:br>
              <a:rPr lang="ru-RU" altLang="ru-RU" sz="2800" dirty="0" smtClean="0"/>
            </a:br>
            <a:r>
              <a:rPr lang="ru-RU" altLang="ru-RU" sz="2400" dirty="0" smtClean="0"/>
              <a:t>Фотографии нумеруются. Фотоотчет прилагается к Акту</a:t>
            </a:r>
            <a:endParaRPr lang="ru-RU" altLang="ru-RU" sz="2800" dirty="0" smtClean="0"/>
          </a:p>
        </p:txBody>
      </p:sp>
      <p:pic>
        <p:nvPicPr>
          <p:cNvPr id="52227" name="Content Placeholder 5" descr="P107034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1847" y="2143125"/>
            <a:ext cx="1780443" cy="1238250"/>
          </a:xfrm>
        </p:spPr>
      </p:pic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03A33D-421A-48E8-8645-9C1E9F71ECAD}" type="datetime1">
              <a:rPr lang="en-US" smtClean="0">
                <a:solidFill>
                  <a:schemeClr val="tx1">
                    <a:tint val="75000"/>
                  </a:schemeClr>
                </a:solidFill>
              </a:rPr>
              <a:t>3/6/2015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572000" cy="4572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Осиновская  Дирекция ДСЗН Москвы </a:t>
            </a: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2230" name="Picture 6" descr="P10203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104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P102038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20716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окраш ступ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43" y="20716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душевая с санузлом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8537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1" descr="стоянка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14564"/>
            <a:ext cx="2057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2" descr="J:\работа\Мои рисунки2\инф\навигация спортмасте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1600"/>
            <a:ext cx="185517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81400" y="3581400"/>
            <a:ext cx="5029200" cy="2554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</a:rPr>
              <a:t>Рекомендуется сфотографировать вывеску с названием объекта и адресной табличкой. </a:t>
            </a:r>
          </a:p>
          <a:p>
            <a:pPr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</a:rPr>
              <a:t>Не требуется фотографировать каждый описываемый элемент, предпочтительны общие фотографии, дающие представление об объекте. Обычно достаточно 5-6 фото. Обязательно фото фасада здания с доступным входом.</a:t>
            </a:r>
          </a:p>
        </p:txBody>
      </p:sp>
      <p:pic>
        <p:nvPicPr>
          <p:cNvPr id="52237" name="Рисунок 14350" descr="C:\Users\User\Pictures\пикт вход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/>
          <a:stretch>
            <a:fillRect/>
          </a:stretch>
        </p:blipFill>
        <p:spPr bwMode="auto">
          <a:xfrm>
            <a:off x="381000" y="5181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4B08E-6EDE-4D98-BE86-B46FD5802E5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46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777</Words>
  <Application>Microsoft Office PowerPoint</Application>
  <PresentationFormat>Экран (4:3)</PresentationFormat>
  <Paragraphs>218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Тема Office</vt:lpstr>
      <vt:lpstr>План-график</vt:lpstr>
      <vt:lpstr>Заключение по доступности  делается по каждому постащику услуги</vt:lpstr>
      <vt:lpstr>Несколько паспортов доступности для одного объекта</vt:lpstr>
      <vt:lpstr>Инструменты для проведения обследования</vt:lpstr>
      <vt:lpstr>Взаимодействие с администрацией во время обследования: </vt:lpstr>
      <vt:lpstr>Формирование маршрута обследования</vt:lpstr>
      <vt:lpstr>Фиксация результатов обследования</vt:lpstr>
      <vt:lpstr>Чек-лист. Московский опыт</vt:lpstr>
      <vt:lpstr>Все структурно-функциональные зоны фотографируются.    Фотографии нумеруются. Фотоотчет прилагается к Акту</vt:lpstr>
      <vt:lpstr>Состав рабочей группы для обследования</vt:lpstr>
      <vt:lpstr>Специализированная организация</vt:lpstr>
      <vt:lpstr>Общественная инспекция по делам инвалидов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маршрута обследования</dc:title>
  <dc:creator>User</dc:creator>
  <cp:lastModifiedBy>Вера Осиновская</cp:lastModifiedBy>
  <cp:revision>12</cp:revision>
  <dcterms:created xsi:type="dcterms:W3CDTF">2015-03-03T15:56:04Z</dcterms:created>
  <dcterms:modified xsi:type="dcterms:W3CDTF">2015-03-06T02:08:24Z</dcterms:modified>
</cp:coreProperties>
</file>